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4"/>
  </p:notesMasterIdLst>
  <p:handoutMasterIdLst>
    <p:handoutMasterId r:id="rId75"/>
  </p:handoutMasterIdLst>
  <p:sldIdLst>
    <p:sldId id="271" r:id="rId7"/>
    <p:sldId id="272" r:id="rId8"/>
    <p:sldId id="370" r:id="rId9"/>
    <p:sldId id="464" r:id="rId10"/>
    <p:sldId id="439" r:id="rId11"/>
    <p:sldId id="441" r:id="rId12"/>
    <p:sldId id="451" r:id="rId13"/>
    <p:sldId id="469" r:id="rId14"/>
    <p:sldId id="401" r:id="rId15"/>
    <p:sldId id="403" r:id="rId16"/>
    <p:sldId id="444" r:id="rId17"/>
    <p:sldId id="445" r:id="rId18"/>
    <p:sldId id="446" r:id="rId19"/>
    <p:sldId id="452" r:id="rId20"/>
    <p:sldId id="453" r:id="rId21"/>
    <p:sldId id="454" r:id="rId22"/>
    <p:sldId id="458" r:id="rId23"/>
    <p:sldId id="471" r:id="rId24"/>
    <p:sldId id="472" r:id="rId25"/>
    <p:sldId id="473" r:id="rId26"/>
    <p:sldId id="474" r:id="rId27"/>
    <p:sldId id="460" r:id="rId28"/>
    <p:sldId id="461" r:id="rId29"/>
    <p:sldId id="468" r:id="rId30"/>
    <p:sldId id="355" r:id="rId31"/>
    <p:sldId id="465" r:id="rId32"/>
    <p:sldId id="338" r:id="rId33"/>
    <p:sldId id="425" r:id="rId34"/>
    <p:sldId id="427" r:id="rId35"/>
    <p:sldId id="429" r:id="rId36"/>
    <p:sldId id="430" r:id="rId37"/>
    <p:sldId id="434" r:id="rId38"/>
    <p:sldId id="436" r:id="rId39"/>
    <p:sldId id="437" r:id="rId40"/>
    <p:sldId id="342" r:id="rId41"/>
    <p:sldId id="352" r:id="rId42"/>
    <p:sldId id="363" r:id="rId43"/>
    <p:sldId id="368" r:id="rId44"/>
    <p:sldId id="364" r:id="rId45"/>
    <p:sldId id="341" r:id="rId46"/>
    <p:sldId id="365" r:id="rId47"/>
    <p:sldId id="408" r:id="rId48"/>
    <p:sldId id="366" r:id="rId49"/>
    <p:sldId id="358" r:id="rId50"/>
    <p:sldId id="357" r:id="rId51"/>
    <p:sldId id="360" r:id="rId52"/>
    <p:sldId id="367" r:id="rId53"/>
    <p:sldId id="466" r:id="rId54"/>
    <p:sldId id="409" r:id="rId55"/>
    <p:sldId id="412" r:id="rId56"/>
    <p:sldId id="415" r:id="rId57"/>
    <p:sldId id="418" r:id="rId58"/>
    <p:sldId id="475" r:id="rId59"/>
    <p:sldId id="481" r:id="rId60"/>
    <p:sldId id="482" r:id="rId61"/>
    <p:sldId id="483" r:id="rId62"/>
    <p:sldId id="485" r:id="rId63"/>
    <p:sldId id="476" r:id="rId64"/>
    <p:sldId id="410" r:id="rId65"/>
    <p:sldId id="423" r:id="rId66"/>
    <p:sldId id="424" r:id="rId67"/>
    <p:sldId id="463" r:id="rId68"/>
    <p:sldId id="462" r:id="rId69"/>
    <p:sldId id="371" r:id="rId70"/>
    <p:sldId id="372" r:id="rId71"/>
    <p:sldId id="373" r:id="rId72"/>
    <p:sldId id="306" r:id="rId73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61" d="100"/>
          <a:sy n="61" d="100"/>
        </p:scale>
        <p:origin x="-104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544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9EA43-0D0B-B34A-BA64-F2CB8FE335B3}" type="presOf" srcId="{55E77295-17CF-4D61-859A-8F21C837709B}" destId="{64C0320E-D333-4998-88CE-F9A92A51930B}" srcOrd="0" destOrd="1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01BD70D8-4438-ED46-BA06-2A74E62E356E}" type="presOf" srcId="{F230B018-E282-4FE3-91CD-96A4CF23E9CA}" destId="{964096A2-DCDB-41DD-BCB7-5528E6E17D95}" srcOrd="0" destOrd="0" presId="urn:microsoft.com/office/officeart/2005/8/layout/chevron2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D0A39A1B-15E3-434D-B0E9-8E91741D432E}" type="presOf" srcId="{4C54EC25-8658-4DFE-8B79-28ACFA081CF1}" destId="{05F3D0BF-B2DA-4435-B947-1C0007BB3902}" srcOrd="0" destOrd="0" presId="urn:microsoft.com/office/officeart/2005/8/layout/chevron2"/>
    <dgm:cxn modelId="{33E77DDD-8CAB-2A4E-BCEA-71F5240F536F}" type="presOf" srcId="{39DA88E2-9591-4CE3-8692-B44C63D724D1}" destId="{61B070F1-A684-4C5D-9857-B960D619CCFD}" srcOrd="0" destOrd="0" presId="urn:microsoft.com/office/officeart/2005/8/layout/chevron2"/>
    <dgm:cxn modelId="{C062DEEB-68F5-1345-BCA9-9925EFB58EC7}" type="presOf" srcId="{E997951F-36DA-4F05-AE58-09703DADF2A1}" destId="{0D389E4C-69E6-4D01-9E16-15A3A4EA2B2C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F7E19796-9E30-0943-8D30-EAB0D1D5CAC4}" type="presOf" srcId="{648D392D-D63D-44E0-9BBA-F1C346EA0185}" destId="{64C0320E-D333-4998-88CE-F9A92A51930B}" srcOrd="0" destOrd="0" presId="urn:microsoft.com/office/officeart/2005/8/layout/chevron2"/>
    <dgm:cxn modelId="{E42A1181-3B8C-CB4E-9F03-6022C97B8373}" type="presOf" srcId="{56F268A6-1BE6-4C46-BA96-411BFEA1C0D8}" destId="{64C0320E-D333-4998-88CE-F9A92A51930B}" srcOrd="0" destOrd="2" presId="urn:microsoft.com/office/officeart/2005/8/layout/chevron2"/>
    <dgm:cxn modelId="{6ACCAA97-CCFC-B441-B862-D4E5ED963FF8}" type="presOf" srcId="{8A43E9E7-7D23-461F-B98D-168AF039D2CE}" destId="{AFBE26CB-5C4B-4A94-B78B-F39194918B3E}" srcOrd="0" destOrd="0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AD94E224-7A0C-1E49-BFB3-ACCDC04DFEBD}" type="presOf" srcId="{4E6F14E5-4F4A-4886-A21B-34D5E0C9EF0E}" destId="{D292D39B-21FC-4E17-B81C-EFBDC785F9ED}" srcOrd="0" destOrd="0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5B274192-4C4E-2342-BFA2-FA1FFD131919}" type="presParOf" srcId="{05F3D0BF-B2DA-4435-B947-1C0007BB3902}" destId="{ABDD7677-B1A2-4108-B594-A8F84C26BC13}" srcOrd="0" destOrd="0" presId="urn:microsoft.com/office/officeart/2005/8/layout/chevron2"/>
    <dgm:cxn modelId="{EB943E60-11F2-2749-87A4-9A34A5298B86}" type="presParOf" srcId="{ABDD7677-B1A2-4108-B594-A8F84C26BC13}" destId="{0D389E4C-69E6-4D01-9E16-15A3A4EA2B2C}" srcOrd="0" destOrd="0" presId="urn:microsoft.com/office/officeart/2005/8/layout/chevron2"/>
    <dgm:cxn modelId="{AD6E9234-D606-8840-A963-172CE14B7599}" type="presParOf" srcId="{ABDD7677-B1A2-4108-B594-A8F84C26BC13}" destId="{64C0320E-D333-4998-88CE-F9A92A51930B}" srcOrd="1" destOrd="0" presId="urn:microsoft.com/office/officeart/2005/8/layout/chevron2"/>
    <dgm:cxn modelId="{2BE1A6AA-5416-7344-A72B-8A38D2CDE101}" type="presParOf" srcId="{05F3D0BF-B2DA-4435-B947-1C0007BB3902}" destId="{CAB93644-A7B0-47DF-8A99-5413459A34A8}" srcOrd="1" destOrd="0" presId="urn:microsoft.com/office/officeart/2005/8/layout/chevron2"/>
    <dgm:cxn modelId="{9E16397B-8DC3-FF42-937B-6BD7412620AA}" type="presParOf" srcId="{05F3D0BF-B2DA-4435-B947-1C0007BB3902}" destId="{7B3AD562-C9D2-45E4-AD5B-8717AF01395B}" srcOrd="2" destOrd="0" presId="urn:microsoft.com/office/officeart/2005/8/layout/chevron2"/>
    <dgm:cxn modelId="{5AAA7139-4941-A447-8110-CC976047AD9C}" type="presParOf" srcId="{7B3AD562-C9D2-45E4-AD5B-8717AF01395B}" destId="{AFBE26CB-5C4B-4A94-B78B-F39194918B3E}" srcOrd="0" destOrd="0" presId="urn:microsoft.com/office/officeart/2005/8/layout/chevron2"/>
    <dgm:cxn modelId="{C426D197-4DDD-1C43-8AE5-3E916703664C}" type="presParOf" srcId="{7B3AD562-C9D2-45E4-AD5B-8717AF01395B}" destId="{D292D39B-21FC-4E17-B81C-EFBDC785F9ED}" srcOrd="1" destOrd="0" presId="urn:microsoft.com/office/officeart/2005/8/layout/chevron2"/>
    <dgm:cxn modelId="{8CC5AB64-0426-B744-A0C8-8EB33ACB54E3}" type="presParOf" srcId="{05F3D0BF-B2DA-4435-B947-1C0007BB3902}" destId="{306B3574-7718-46B6-B392-BEE1FB1BFDDC}" srcOrd="3" destOrd="0" presId="urn:microsoft.com/office/officeart/2005/8/layout/chevron2"/>
    <dgm:cxn modelId="{463CEBAA-74D2-8E40-A5B0-9E35CB3F7442}" type="presParOf" srcId="{05F3D0BF-B2DA-4435-B947-1C0007BB3902}" destId="{9BBC4E36-3C1D-41DC-BBBA-62196F408F0E}" srcOrd="4" destOrd="0" presId="urn:microsoft.com/office/officeart/2005/8/layout/chevron2"/>
    <dgm:cxn modelId="{04586381-A429-5C40-83C9-DF63FB36598F}" type="presParOf" srcId="{9BBC4E36-3C1D-41DC-BBBA-62196F408F0E}" destId="{61B070F1-A684-4C5D-9857-B960D619CCFD}" srcOrd="0" destOrd="0" presId="urn:microsoft.com/office/officeart/2005/8/layout/chevron2"/>
    <dgm:cxn modelId="{5B9DAA7D-EC1D-BB43-BEA3-2736DB3E1184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22/03/15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22/03/15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ovocab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ata.ignf.fr/def/geometri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geofla" TargetMode="External"/><Relationship Id="rId4" Type="http://schemas.openxmlformats.org/officeDocument/2006/relationships/hyperlink" Target="http://data.ign.fr/top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df.insee.fr/sparq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://wiki.dbpedia.org/Dataset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iki.dbpedia.org/Dataset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ata.uk.gov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communities.org/id/county-council/hampshir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yvandenbussche/sparqles/blob/master/endpoints.json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ata.lirmm.fr/ontologies/chart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w3.org/2003/06/sw-vocab-status/ns%23:term_statu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d-cloud.ne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hyperlink" Target="http://purl.org/NET/rdflicense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mementoweb.org/guide/rfc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.org/TR/ld-bp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ources.esri.com/help/9.3/arcgisserver/apis/rest/pc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Government Linked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68417"/>
              </p:ext>
            </p:extLst>
          </p:nvPr>
        </p:nvGraphicFramePr>
        <p:xfrm>
          <a:off x="611560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611560" y="5429260"/>
            <a:ext cx="3087315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>
                <a:latin typeface="Eurostile LT Std" charset="0"/>
              </a:rPr>
              <a:t>Less structured</a:t>
            </a:r>
            <a:endParaRPr lang="en-US">
              <a:latin typeface="Courier New" charset="0"/>
              <a:cs typeface="Courier New" charset="0"/>
            </a:endParaRPr>
          </a:p>
          <a:p>
            <a:pPr lvl="1"/>
            <a:r>
              <a:rPr lang="en-US">
                <a:latin typeface="Eurostile LT Std" charset="0"/>
              </a:rPr>
              <a:t>Represent categories of Points of Interest (POIs)</a:t>
            </a:r>
            <a:endParaRPr lang="en-US" sz="1800">
              <a:latin typeface="Eurostile LT Std" charset="0"/>
            </a:endParaRPr>
          </a:p>
          <a:p>
            <a:pPr lvl="1"/>
            <a:r>
              <a:rPr lang="en-US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>
                <a:latin typeface="Eurostile LT Std" charset="0"/>
              </a:rPr>
              <a:t>Need to express the semantics of the terms</a:t>
            </a:r>
            <a:endParaRPr lang="en-US" sz="2800">
              <a:latin typeface="Eurostile LT Std" charset="0"/>
            </a:endParaRPr>
          </a:p>
          <a:p>
            <a:r>
              <a:rPr lang="en-US">
                <a:latin typeface="Eurostile LT Std" charset="0"/>
              </a:rPr>
              <a:t>SKOS Categories (e.g. GeoNames) </a:t>
            </a:r>
          </a:p>
          <a:p>
            <a:pPr lvl="1"/>
            <a:r>
              <a:rPr lang="en-US">
                <a:latin typeface="Eurostile LT Std" charset="0"/>
              </a:rPr>
              <a:t>Classes are </a:t>
            </a:r>
            <a:r>
              <a:rPr lang="en-US">
                <a:latin typeface="Courier New" charset="0"/>
                <a:cs typeface="Courier New" charset="0"/>
              </a:rPr>
              <a:t>skos:conceptScheme</a:t>
            </a:r>
          </a:p>
          <a:p>
            <a:pPr lvl="1"/>
            <a:r>
              <a:rPr lang="en-US">
                <a:latin typeface="Eurostile LT Std" charset="0"/>
              </a:rPr>
              <a:t>Codes are </a:t>
            </a:r>
            <a:r>
              <a:rPr lang="en-US">
                <a:latin typeface="Courier New" charset="0"/>
                <a:cs typeface="Courier New" charset="0"/>
              </a:rPr>
              <a:t>skos:Concept </a:t>
            </a:r>
          </a:p>
          <a:p>
            <a:pPr lvl="1"/>
            <a:r>
              <a:rPr lang="en-US">
                <a:latin typeface="Eurostile LT Std" charset="0"/>
              </a:rPr>
              <a:t>Few classes … BUT many codes</a:t>
            </a:r>
            <a:endParaRPr lang="en-US" sz="280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>
                <a:latin typeface="Eurostile LT Std" charset="0"/>
              </a:rPr>
              <a:t>Domain specific ontologies</a:t>
            </a:r>
          </a:p>
          <a:p>
            <a:pPr lvl="1"/>
            <a:r>
              <a:rPr lang="en-US">
                <a:latin typeface="Eurostile LT Std" charset="0"/>
              </a:rPr>
              <a:t>One ontology per subdomain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>
                <a:latin typeface="Eurostile LT Std" charset="0"/>
              </a:rPr>
              <a:t>Interconnected ontologies</a:t>
            </a:r>
            <a:br>
              <a:rPr lang="en-US">
                <a:latin typeface="Eurostile LT Std" charset="0"/>
              </a:rPr>
            </a:br>
            <a:r>
              <a:rPr lang="en-US">
                <a:latin typeface="Eurostile LT Std" charset="0"/>
              </a:rPr>
              <a:t>(by explicit semantic e.g. </a:t>
            </a:r>
            <a:r>
              <a:rPr lang="en-US">
                <a:latin typeface="Courier New" charset="0"/>
                <a:cs typeface="Courier New" charset="0"/>
              </a:rPr>
              <a:t>owl:imports</a:t>
            </a:r>
            <a:r>
              <a:rPr lang="en-US">
                <a:latin typeface="Eurostile LT Std" charset="0"/>
              </a:rPr>
              <a:t>)</a:t>
            </a:r>
          </a:p>
          <a:p>
            <a:pPr lvl="1"/>
            <a:r>
              <a:rPr lang="en-US">
                <a:latin typeface="Eurostile LT Std" charset="0"/>
              </a:rPr>
              <a:t>UK (OS) – ES (GeoLinkedData)</a:t>
            </a:r>
            <a:endParaRPr lang="en-US" sz="2800">
              <a:latin typeface="Eurostile LT Std" charset="0"/>
            </a:endParaRPr>
          </a:p>
          <a:p>
            <a:r>
              <a:rPr lang="en-US" sz="2700">
                <a:latin typeface="Eurostile LT Std" charset="0"/>
              </a:rPr>
              <a:t>Some richer ontologies created by </a:t>
            </a:r>
            <a:br>
              <a:rPr lang="en-US" sz="2700">
                <a:latin typeface="Eurostile LT Std" charset="0"/>
              </a:rPr>
            </a:br>
            <a:r>
              <a:rPr lang="en-US" sz="270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>
                <a:latin typeface="Eurostile LT Std" charset="0"/>
              </a:rPr>
              <a:t>LinkedGeoData:</a:t>
            </a:r>
            <a:r>
              <a:rPr lang="en-US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>
                <a:latin typeface="Eurostile LT Std" charset="0"/>
              </a:rPr>
              <a:t>GeOnto:</a:t>
            </a:r>
            <a:r>
              <a:rPr lang="en-US" b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12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Geometry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>
                <a:latin typeface="Eurostile LT Std" charset="0"/>
              </a:rPr>
              <a:t>Obtained from NLP tools</a:t>
            </a:r>
          </a:p>
          <a:p>
            <a:r>
              <a:rPr lang="en-US">
                <a:latin typeface="Eurostile LT Std" charset="0"/>
              </a:rPr>
              <a:t>Classes in French</a:t>
            </a:r>
          </a:p>
          <a:p>
            <a:pPr lvl="1"/>
            <a:r>
              <a:rPr lang="en-US">
                <a:latin typeface="Courier New" charset="0"/>
                <a:cs typeface="Courier New" charset="0"/>
              </a:rPr>
              <a:t>rdfs:labels</a:t>
            </a:r>
            <a:r>
              <a:rPr lang="en-US">
                <a:latin typeface="Eurostile LT Std" charset="0"/>
              </a:rPr>
              <a:t> in FR &amp; EN</a:t>
            </a:r>
          </a:p>
          <a:p>
            <a:pPr lvl="1"/>
            <a:r>
              <a:rPr lang="en-US">
                <a:latin typeface="Eurostile LT Std" charset="0"/>
              </a:rPr>
              <a:t>No </a:t>
            </a:r>
            <a:r>
              <a:rPr lang="en-US">
                <a:latin typeface="Courier New" charset="0"/>
                <a:cs typeface="Courier New" charset="0"/>
              </a:rPr>
              <a:t>rdfs:comments</a:t>
            </a:r>
          </a:p>
          <a:p>
            <a:pPr lvl="1"/>
            <a:r>
              <a:rPr lang="en-US">
                <a:latin typeface="Eurostile LT Std" charset="0"/>
              </a:rPr>
              <a:t>Few </a:t>
            </a:r>
            <a:r>
              <a:rPr lang="en-US">
                <a:latin typeface="Courier New" charset="0"/>
                <a:cs typeface="Courier New" charset="0"/>
              </a:rPr>
              <a:t>owl:ObjectProperty</a:t>
            </a:r>
          </a:p>
          <a:p>
            <a:pPr lvl="1"/>
            <a:r>
              <a:rPr lang="en-US">
                <a:latin typeface="Eurostile LT Std" charset="0"/>
              </a:rPr>
              <a:t>783 classes</a:t>
            </a:r>
          </a:p>
          <a:p>
            <a:r>
              <a:rPr lang="en-US">
                <a:latin typeface="Eurostile LT Std" charset="0"/>
              </a:rPr>
              <a:t>Overlap with other vocabs</a:t>
            </a:r>
          </a:p>
          <a:p>
            <a:pPr lvl="1"/>
            <a:r>
              <a:rPr lang="en-US">
                <a:latin typeface="Eurostile LT Std" charset="0"/>
              </a:rPr>
              <a:t>Need for alignment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71563"/>
            <a:ext cx="8642350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more simple taxonomies</a:t>
            </a: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>
                <a:latin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cs typeface="Courier New" charset="0"/>
              </a:rPr>
              <a:t>Jaro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Mean</a:t>
            </a:r>
          </a:p>
          <a:p>
            <a:r>
              <a:rPr lang="en-US" sz="2400" dirty="0">
                <a:latin typeface="Eurostile LT Std" charset="0"/>
              </a:rPr>
              <a:t>Manual validation</a:t>
            </a:r>
          </a:p>
          <a:p>
            <a:pPr lvl="1"/>
            <a:r>
              <a:rPr lang="en-US" sz="2000" dirty="0">
                <a:latin typeface="Eurostile LT Std" charset="0"/>
              </a:rPr>
              <a:t>For « </a:t>
            </a:r>
            <a:r>
              <a:rPr lang="en-US" sz="2000" dirty="0" err="1">
                <a:latin typeface="Courier New" charset="0"/>
                <a:cs typeface="Courier New" charset="0"/>
              </a:rPr>
              <a:t>rdfs:subClassOf</a:t>
            </a:r>
            <a:r>
              <a:rPr lang="en-US" sz="2000" dirty="0">
                <a:latin typeface="Eurostile LT Std" charset="0"/>
              </a:rPr>
              <a:t> »</a:t>
            </a:r>
          </a:p>
          <a:p>
            <a:pPr lvl="1"/>
            <a:r>
              <a:rPr lang="en-US" sz="2000" dirty="0">
                <a:latin typeface="Eurostile LT Std" charset="0"/>
              </a:rPr>
              <a:t>Specific alignments with </a:t>
            </a:r>
            <a:r>
              <a:rPr lang="en-US" sz="2000" dirty="0" err="1">
                <a:latin typeface="Eurostile LT Std" charset="0"/>
              </a:rPr>
              <a:t>GeoNames</a:t>
            </a:r>
            <a:r>
              <a:rPr lang="en-US" sz="2000" dirty="0">
                <a:latin typeface="Eurostile LT Std" charset="0"/>
              </a:rPr>
              <a:t> codes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065456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2187"/>
              </p:ext>
            </p:extLst>
          </p:nvPr>
        </p:nvGraphicFramePr>
        <p:xfrm>
          <a:off x="250825" y="1052736"/>
          <a:ext cx="4393183" cy="431261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4394"/>
                <a:gridCol w="1920677"/>
                <a:gridCol w="1008112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5365346"/>
            <a:ext cx="10153823" cy="871942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%, 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vocabulary modeling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 </a:t>
            </a:r>
            <a:r>
              <a:rPr lang="en-US" sz="2000" dirty="0" err="1" smtClean="0">
                <a:latin typeface="Eurostile LT Std" charset="0"/>
              </a:rPr>
              <a:t>NeoGeo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 err="1" smtClean="0">
                <a:latin typeface="Eurostile LT Std" charset="0"/>
              </a:rPr>
              <a:t>GeoSPARQL</a:t>
            </a:r>
            <a:endParaRPr lang="en-US" sz="2000" i="1" dirty="0">
              <a:latin typeface="Eurostile LT Std" charset="0"/>
            </a:endParaRPr>
          </a:p>
          <a:p>
            <a:r>
              <a:rPr lang="en-US" sz="2400" dirty="0">
                <a:latin typeface="Eurostile LT Std" charset="0"/>
              </a:rPr>
              <a:t>Features 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>
                <a:latin typeface="Eurostile LT Std" charset="0"/>
              </a:rPr>
              <a:t>This covers some of the Use Cases at IGN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043608" y="1341562"/>
            <a:ext cx="7849567" cy="3167558"/>
            <a:chOff x="1043608" y="1341562"/>
            <a:chExt cx="7849567" cy="3167558"/>
          </a:xfrm>
        </p:grpSpPr>
        <p:sp>
          <p:nvSpPr>
            <p:cNvPr id="7" name="Rectangle 10"/>
            <p:cNvSpPr/>
            <p:nvPr/>
          </p:nvSpPr>
          <p:spPr>
            <a:xfrm>
              <a:off x="1043608" y="2636813"/>
              <a:ext cx="3312368" cy="432048"/>
            </a:xfrm>
            <a:prstGeom prst="rect">
              <a:avLst/>
            </a:prstGeom>
            <a:noFill/>
            <a:ln w="57150"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égende encadrée 2 11"/>
            <p:cNvSpPr/>
            <p:nvPr/>
          </p:nvSpPr>
          <p:spPr>
            <a:xfrm>
              <a:off x="6156871" y="1341562"/>
              <a:ext cx="2736304" cy="3167558"/>
            </a:xfrm>
            <a:prstGeom prst="borderCallout2">
              <a:avLst>
                <a:gd name="adj1" fmla="val 36213"/>
                <a:gd name="adj2" fmla="val -6087"/>
                <a:gd name="adj3" fmla="val 34273"/>
                <a:gd name="adj4" fmla="val -18164"/>
                <a:gd name="adj5" fmla="val 53942"/>
                <a:gd name="adj6" fmla="val -65959"/>
              </a:avLst>
            </a:prstGeom>
            <a:noFill/>
            <a:ln>
              <a:solidFill>
                <a:srgbClr val="97B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To be extended with: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Structured geometries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Keep compatibility with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GeoSparql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(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</a:rPr>
                <a:t>wktLiteral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property for associating anything to a geometry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 property for associating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geometries to one given CRS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Vocabulary for Geometry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3"/>
              </a:rPr>
              <a:t>http://data.ignf.fr/def</a:t>
            </a:r>
            <a:r>
              <a:rPr lang="en-US" sz="2000" dirty="0" smtClean="0">
                <a:hlinkClick r:id="rId3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5" name="ZoneTexte 3"/>
          <p:cNvSpPr txBox="1"/>
          <p:nvPr/>
        </p:nvSpPr>
        <p:spPr>
          <a:xfrm>
            <a:off x="900113" y="2265834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CRS</a:t>
            </a:r>
          </a:p>
          <a:p>
            <a:pPr lvl="1"/>
            <a:r>
              <a:rPr lang="en-US" sz="2000" dirty="0" smtClean="0"/>
              <a:t>Convert from XML data published by IGN France to RDF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publishing 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Geo-vocabularies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Marcador de contenido 5" descr="vocabs-ign.pdf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" b="8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Datalift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: A tool for publishing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LinkedData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50" r="-29550"/>
          <a:stretch>
            <a:fillRect/>
          </a:stretch>
        </p:blipFill>
        <p:spPr>
          <a:xfrm>
            <a:off x="2662237" y="1751608"/>
            <a:ext cx="7705725" cy="4557712"/>
          </a:xfrm>
        </p:spPr>
      </p:pic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8208590" cy="936104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n-lt"/>
              </a:rPr>
              <a:t>A SET of modular tools for “lifting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GEOFLA®: French Administrative Dataset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units</a:t>
            </a:r>
          </a:p>
          <a:p>
            <a:endParaRPr lang="es-ES" dirty="0"/>
          </a:p>
        </p:txBody>
      </p:sp>
      <p:grpSp>
        <p:nvGrpSpPr>
          <p:cNvPr id="8" name="Agrupar 7"/>
          <p:cNvGrpSpPr/>
          <p:nvPr/>
        </p:nvGrpSpPr>
        <p:grpSpPr>
          <a:xfrm>
            <a:off x="35496" y="1844824"/>
            <a:ext cx="4234307" cy="4394061"/>
            <a:chOff x="35496" y="1622069"/>
            <a:chExt cx="4234307" cy="4394061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622069"/>
              <a:ext cx="3289397" cy="2964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35" y="3017004"/>
              <a:ext cx="3323968" cy="299912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7590"/>
            <a:ext cx="3928914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5"/>
          <p:cNvSpPr txBox="1"/>
          <p:nvPr/>
        </p:nvSpPr>
        <p:spPr>
          <a:xfrm>
            <a:off x="5148064" y="314096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Geofla</a:t>
            </a:r>
            <a:r>
              <a:rPr lang="en-US" sz="1400" dirty="0" smtClean="0"/>
              <a:t> metadata on CRS</a:t>
            </a:r>
          </a:p>
          <a:p>
            <a:pPr algn="ctr"/>
            <a:r>
              <a:rPr lang="en-US" sz="1000" i="1" dirty="0" smtClean="0"/>
              <a:t>http://</a:t>
            </a:r>
            <a:r>
              <a:rPr lang="en-US" sz="1000" i="1" dirty="0" err="1" smtClean="0"/>
              <a:t>professionnels.ign.fr</a:t>
            </a:r>
            <a:r>
              <a:rPr lang="en-US" sz="1000" i="1" dirty="0" smtClean="0"/>
              <a:t>/sites/default/files/DC_GEOFLA_1-1.pdf</a:t>
            </a:r>
            <a:endParaRPr lang="en-US" sz="1000" i="1" dirty="0"/>
          </a:p>
        </p:txBody>
      </p:sp>
      <p:sp>
        <p:nvSpPr>
          <p:cNvPr id="14" name="ZoneTexte 7"/>
          <p:cNvSpPr txBox="1"/>
          <p:nvPr/>
        </p:nvSpPr>
        <p:spPr>
          <a:xfrm>
            <a:off x="4146900" y="44728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Licence</a:t>
            </a:r>
            <a:endParaRPr lang="en-US" dirty="0"/>
          </a:p>
        </p:txBody>
      </p:sp>
      <p:pic>
        <p:nvPicPr>
          <p:cNvPr id="15" name="Marcador de contenido 9" descr="tasksProjectDatalift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0" r="-2228"/>
          <a:stretch/>
        </p:blipFill>
        <p:spPr bwMode="auto">
          <a:xfrm>
            <a:off x="6695849" y="3602633"/>
            <a:ext cx="1872208" cy="275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Reference </a:t>
            </a:r>
            <a:r>
              <a:rPr lang="en-US" dirty="0" err="1" smtClean="0"/>
              <a:t>Geodata</a:t>
            </a:r>
            <a:r>
              <a:rPr lang="en-US" dirty="0" smtClean="0"/>
              <a:t>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6" name="Tabla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61249"/>
              </p:ext>
            </p:extLst>
          </p:nvPr>
        </p:nvGraphicFramePr>
        <p:xfrm>
          <a:off x="900113" y="2466189"/>
          <a:ext cx="6912247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2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23, 252 (communes)</a:t>
                      </a:r>
                      <a:r>
                        <a:rPr lang="en-US" sz="1800" baseline="0" dirty="0" smtClean="0"/>
                        <a:t> 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CuadroTexto 56"/>
          <p:cNvSpPr txBox="1"/>
          <p:nvPr/>
        </p:nvSpPr>
        <p:spPr>
          <a:xfrm>
            <a:off x="467544" y="1100643"/>
            <a:ext cx="858440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s-ES" sz="2200" b="1" dirty="0" err="1" smtClean="0">
                <a:latin typeface="+mn-lt"/>
              </a:rPr>
              <a:t>Geofla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err="1" smtClean="0">
                <a:latin typeface="+mn-lt"/>
              </a:rPr>
              <a:t>dataset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400" dirty="0" smtClean="0">
                <a:latin typeface="+mn-lt"/>
                <a:hlinkClick r:id="rId3"/>
              </a:rPr>
              <a:t>http://data.ign.fr/geofla</a:t>
            </a:r>
            <a:endParaRPr lang="es-ES" sz="2400" dirty="0" smtClean="0">
              <a:latin typeface="+mn-lt"/>
            </a:endParaRPr>
          </a:p>
          <a:p>
            <a:pPr marL="342900" indent="-342900">
              <a:buFont typeface="Wingdings" charset="2"/>
              <a:buChar char="§"/>
            </a:pPr>
            <a:r>
              <a:rPr lang="es-ES" sz="2200" b="1" dirty="0" smtClean="0">
                <a:latin typeface="+mn-lt"/>
              </a:rPr>
              <a:t>French </a:t>
            </a:r>
            <a:r>
              <a:rPr lang="es-ES" sz="2200" b="1" dirty="0" err="1" smtClean="0">
                <a:latin typeface="+mn-lt"/>
              </a:rPr>
              <a:t>Gazetteer</a:t>
            </a:r>
            <a:r>
              <a:rPr lang="es-ES" sz="2200" b="1" dirty="0" smtClean="0">
                <a:latin typeface="+mn-lt"/>
              </a:rPr>
              <a:t>: </a:t>
            </a:r>
            <a:r>
              <a:rPr lang="es-ES" sz="2200" b="1" dirty="0" err="1" smtClean="0">
                <a:latin typeface="+mn-lt"/>
              </a:rPr>
              <a:t>Features</a:t>
            </a:r>
            <a:r>
              <a:rPr lang="es-ES" sz="2200" b="1" dirty="0" smtClean="0">
                <a:latin typeface="+mn-lt"/>
              </a:rPr>
              <a:t> are of </a:t>
            </a:r>
            <a:r>
              <a:rPr lang="es-ES" sz="2200" b="1" dirty="0" err="1" smtClean="0">
                <a:latin typeface="+mn-lt"/>
              </a:rPr>
              <a:t>type</a:t>
            </a:r>
            <a:r>
              <a:rPr lang="es-ES" sz="2200" b="1" dirty="0" smtClean="0">
                <a:latin typeface="+mn-lt"/>
              </a:rPr>
              <a:t> </a:t>
            </a:r>
            <a:r>
              <a:rPr lang="es-ES" sz="2200" b="1" dirty="0" smtClean="0">
                <a:latin typeface="+mn-lt"/>
                <a:hlinkClick r:id="rId4"/>
              </a:rPr>
              <a:t>http://data.ign.fr/topo</a:t>
            </a:r>
            <a:r>
              <a:rPr lang="es-ES" sz="2200" b="1" dirty="0" smtClean="0">
                <a:latin typeface="+mn-lt"/>
              </a:rPr>
              <a:t> </a:t>
            </a:r>
          </a:p>
          <a:p>
            <a:r>
              <a:rPr lang="es-ES" sz="2200" b="1" dirty="0" smtClean="0">
                <a:latin typeface="+mn-lt"/>
              </a:rPr>
              <a:t>(</a:t>
            </a:r>
            <a:r>
              <a:rPr lang="es-ES" sz="2200" b="1" dirty="0" err="1" smtClean="0">
                <a:latin typeface="+mn-lt"/>
              </a:rPr>
              <a:t>GeOnto</a:t>
            </a:r>
            <a:r>
              <a:rPr lang="es-ES" sz="2200" b="1" dirty="0" smtClean="0">
                <a:latin typeface="+mn-lt"/>
              </a:rPr>
              <a:t>++)</a:t>
            </a:r>
            <a:endParaRPr lang="es-ES" sz="2200" b="1" dirty="0">
              <a:latin typeface="+mn-lt"/>
            </a:endParaRPr>
          </a:p>
          <a:p>
            <a:r>
              <a:rPr lang="es-ES" sz="2400" dirty="0" smtClean="0">
                <a:latin typeface="+mn-lt"/>
              </a:rPr>
              <a:t> </a:t>
            </a:r>
            <a:endParaRPr lang="es-E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95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Imagen 6" descr="french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13534"/>
            <a:ext cx="6806626" cy="465177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4"/>
              </a:rPr>
              <a:t>DBPedia</a:t>
            </a:r>
            <a:r>
              <a:rPr lang="en-US" sz="2400" dirty="0" smtClean="0">
                <a:hlinkClick r:id="rId4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Why visualizations matter?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4" y="1125538"/>
            <a:ext cx="8893175" cy="5111774"/>
          </a:xfrm>
        </p:spPr>
        <p:txBody>
          <a:bodyPr/>
          <a:lstStyle/>
          <a:p>
            <a:r>
              <a:rPr lang="es-ES" b="0" dirty="0" err="1" smtClean="0"/>
              <a:t>Many</a:t>
            </a:r>
            <a:r>
              <a:rPr lang="es-ES" b="0" dirty="0" smtClean="0"/>
              <a:t> </a:t>
            </a:r>
            <a:r>
              <a:rPr lang="es-ES" b="0" dirty="0" err="1" smtClean="0"/>
              <a:t>structured</a:t>
            </a:r>
            <a:r>
              <a:rPr lang="es-ES" b="0" dirty="0" smtClean="0"/>
              <a:t> </a:t>
            </a:r>
            <a:r>
              <a:rPr lang="es-ES" b="0" dirty="0" err="1" smtClean="0"/>
              <a:t>datasets</a:t>
            </a:r>
            <a:r>
              <a:rPr lang="es-ES" b="0" dirty="0" smtClean="0"/>
              <a:t> are </a:t>
            </a:r>
            <a:r>
              <a:rPr lang="es-ES" b="0" dirty="0" err="1" smtClean="0"/>
              <a:t>now</a:t>
            </a:r>
            <a:r>
              <a:rPr lang="es-ES" b="0" dirty="0" smtClean="0"/>
              <a:t> </a:t>
            </a:r>
            <a:r>
              <a:rPr lang="es-ES" b="0" dirty="0" err="1" smtClean="0"/>
              <a:t>available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the</a:t>
            </a:r>
            <a:r>
              <a:rPr lang="es-ES" b="0" dirty="0" smtClean="0"/>
              <a:t> Web (</a:t>
            </a:r>
            <a:r>
              <a:rPr lang="es-ES" sz="2400" b="0" dirty="0" err="1" smtClean="0"/>
              <a:t>e.g</a:t>
            </a:r>
            <a:r>
              <a:rPr lang="es-ES" sz="2400" b="0" dirty="0" smtClean="0"/>
              <a:t>., </a:t>
            </a:r>
            <a:r>
              <a:rPr lang="es-ES" sz="2400" b="0" dirty="0" smtClean="0">
                <a:hlinkClick r:id="rId3"/>
              </a:rPr>
              <a:t>3 </a:t>
            </a:r>
            <a:r>
              <a:rPr lang="es-ES" sz="2400" b="0" dirty="0" err="1" smtClean="0">
                <a:hlinkClick r:id="rId3"/>
              </a:rPr>
              <a:t>billions</a:t>
            </a:r>
            <a:r>
              <a:rPr lang="es-ES" sz="2400" b="0" dirty="0" smtClean="0">
                <a:hlinkClick r:id="rId3"/>
              </a:rPr>
              <a:t> of Triples </a:t>
            </a:r>
            <a:r>
              <a:rPr lang="es-ES" sz="2400" b="0" dirty="0" err="1" smtClean="0">
                <a:hlinkClick r:id="rId3"/>
              </a:rPr>
              <a:t>for</a:t>
            </a:r>
            <a:r>
              <a:rPr lang="es-ES" sz="2400" b="0" dirty="0" smtClean="0">
                <a:hlinkClick r:id="rId3"/>
              </a:rPr>
              <a:t> </a:t>
            </a:r>
            <a:r>
              <a:rPr lang="es-ES" sz="2400" b="0" dirty="0" err="1" smtClean="0">
                <a:hlinkClick r:id="rId3"/>
              </a:rPr>
              <a:t>Dbpedia</a:t>
            </a:r>
            <a:r>
              <a:rPr lang="es-ES" sz="2400" b="0" dirty="0" smtClean="0">
                <a:hlinkClick r:id="rId3"/>
              </a:rPr>
              <a:t> 2014 </a:t>
            </a:r>
            <a:r>
              <a:rPr lang="es-ES" sz="2400" b="0" dirty="0" err="1" smtClean="0"/>
              <a:t>release</a:t>
            </a:r>
            <a:r>
              <a:rPr lang="es-ES" b="0" dirty="0" smtClean="0"/>
              <a:t>)</a:t>
            </a:r>
          </a:p>
          <a:p>
            <a:r>
              <a:rPr lang="es-ES" b="0" dirty="0" smtClean="0"/>
              <a:t>RDF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not</a:t>
            </a:r>
            <a:r>
              <a:rPr lang="es-ES" b="0" dirty="0" smtClean="0"/>
              <a:t> </a:t>
            </a:r>
            <a:r>
              <a:rPr lang="es-ES" b="0" dirty="0" err="1" smtClean="0"/>
              <a:t>what</a:t>
            </a:r>
            <a:r>
              <a:rPr lang="es-ES" b="0" dirty="0" smtClean="0"/>
              <a:t> </a:t>
            </a:r>
            <a:r>
              <a:rPr lang="es-ES" b="0" dirty="0" err="1" smtClean="0"/>
              <a:t>we</a:t>
            </a:r>
            <a:r>
              <a:rPr lang="es-ES" b="0" dirty="0" smtClean="0"/>
              <a:t> show </a:t>
            </a:r>
            <a:r>
              <a:rPr lang="es-ES" b="0" dirty="0" err="1" smtClean="0"/>
              <a:t>to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 </a:t>
            </a:r>
          </a:p>
          <a:p>
            <a:r>
              <a:rPr lang="es-ES" dirty="0" err="1" smtClean="0"/>
              <a:t>InfoVis</a:t>
            </a:r>
            <a:r>
              <a:rPr lang="es-ES" dirty="0" smtClean="0"/>
              <a:t> </a:t>
            </a:r>
            <a:r>
              <a:rPr lang="es-ES" dirty="0" err="1" smtClean="0"/>
              <a:t>community</a:t>
            </a:r>
            <a:r>
              <a:rPr lang="es-ES" dirty="0" smtClean="0"/>
              <a:t> </a:t>
            </a:r>
            <a:r>
              <a:rPr lang="es-ES" b="0" dirty="0" smtClean="0"/>
              <a:t>has </a:t>
            </a:r>
            <a:r>
              <a:rPr lang="es-ES" b="0" dirty="0" err="1" smtClean="0"/>
              <a:t>mature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and </a:t>
            </a:r>
            <a:r>
              <a:rPr lang="es-ES" b="0" dirty="0" err="1" smtClean="0"/>
              <a:t>studies</a:t>
            </a:r>
            <a:r>
              <a:rPr lang="es-ES" b="0" dirty="0" smtClean="0"/>
              <a:t> </a:t>
            </a:r>
            <a:r>
              <a:rPr lang="es-ES" b="0" dirty="0" err="1" smtClean="0"/>
              <a:t>on</a:t>
            </a:r>
            <a:r>
              <a:rPr lang="es-ES" b="0" dirty="0" smtClean="0"/>
              <a:t> </a:t>
            </a:r>
            <a:r>
              <a:rPr lang="es-ES" b="0" dirty="0" err="1" smtClean="0"/>
              <a:t>visualizing</a:t>
            </a:r>
            <a:r>
              <a:rPr lang="es-ES" b="0" dirty="0" smtClean="0"/>
              <a:t> </a:t>
            </a:r>
            <a:r>
              <a:rPr lang="es-ES" b="0" dirty="0" err="1" smtClean="0"/>
              <a:t>information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Triples are </a:t>
            </a:r>
            <a:r>
              <a:rPr lang="es-ES" dirty="0" err="1" smtClean="0"/>
              <a:t>good</a:t>
            </a:r>
            <a:r>
              <a:rPr lang="es-ES" b="0" dirty="0" smtClean="0"/>
              <a:t>, </a:t>
            </a:r>
            <a:r>
              <a:rPr lang="es-ES" b="0" dirty="0" err="1" smtClean="0"/>
              <a:t>but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</a:t>
            </a:r>
            <a:r>
              <a:rPr lang="es-ES" b="0" dirty="0" smtClean="0"/>
              <a:t> be </a:t>
            </a:r>
            <a:r>
              <a:rPr lang="es-ES" dirty="0" smtClean="0">
                <a:solidFill>
                  <a:srgbClr val="72BFC5"/>
                </a:solidFill>
              </a:rPr>
              <a:t>“</a:t>
            </a:r>
            <a:r>
              <a:rPr lang="es-ES" dirty="0" err="1" smtClean="0">
                <a:solidFill>
                  <a:srgbClr val="72BFC5"/>
                </a:solidFill>
              </a:rPr>
              <a:t>beautiful</a:t>
            </a:r>
            <a:r>
              <a:rPr lang="es-ES" dirty="0" smtClean="0">
                <a:solidFill>
                  <a:srgbClr val="72BFC5"/>
                </a:solidFill>
              </a:rPr>
              <a:t>” </a:t>
            </a:r>
            <a:r>
              <a:rPr lang="es-ES" b="0" dirty="0" err="1" smtClean="0"/>
              <a:t>for</a:t>
            </a:r>
            <a:r>
              <a:rPr lang="es-ES" b="0" dirty="0" smtClean="0"/>
              <a:t> </a:t>
            </a:r>
            <a:r>
              <a:rPr lang="es-ES" b="0" dirty="0" err="1" smtClean="0"/>
              <a:t>end-users</a:t>
            </a:r>
            <a:r>
              <a:rPr lang="es-ES" b="0" dirty="0" smtClean="0"/>
              <a:t>.</a:t>
            </a:r>
          </a:p>
          <a:p>
            <a:r>
              <a:rPr lang="es-ES" b="0" dirty="0" smtClean="0"/>
              <a:t>In </a:t>
            </a:r>
            <a:r>
              <a:rPr lang="es-ES" b="0" dirty="0" err="1" smtClean="0"/>
              <a:t>the</a:t>
            </a:r>
            <a:r>
              <a:rPr lang="es-ES" b="0" dirty="0" smtClean="0"/>
              <a:t> era of “</a:t>
            </a:r>
            <a:r>
              <a:rPr lang="es-ES" b="0" i="1" dirty="0" err="1" smtClean="0"/>
              <a:t>structured</a:t>
            </a:r>
            <a:r>
              <a:rPr lang="es-ES" b="0" i="1" dirty="0" smtClean="0"/>
              <a:t> </a:t>
            </a:r>
            <a:r>
              <a:rPr lang="es-ES" b="0" i="1" dirty="0" err="1" smtClean="0"/>
              <a:t>big</a:t>
            </a:r>
            <a:r>
              <a:rPr lang="es-ES" b="0" i="1" dirty="0" smtClean="0"/>
              <a:t> data</a:t>
            </a:r>
            <a:r>
              <a:rPr lang="es-ES" b="0" dirty="0" smtClean="0"/>
              <a:t>”, </a:t>
            </a:r>
            <a:r>
              <a:rPr lang="es-ES" b="0" dirty="0" err="1" smtClean="0"/>
              <a:t>we</a:t>
            </a:r>
            <a:r>
              <a:rPr lang="es-ES" b="0" dirty="0" smtClean="0"/>
              <a:t> </a:t>
            </a:r>
            <a:r>
              <a:rPr lang="es-ES" b="0" dirty="0" err="1" smtClean="0"/>
              <a:t>also</a:t>
            </a:r>
            <a:r>
              <a:rPr lang="es-ES" b="0" dirty="0" smtClean="0"/>
              <a:t> </a:t>
            </a:r>
            <a:r>
              <a:rPr lang="es-ES" b="0" dirty="0" err="1" smtClean="0"/>
              <a:t>need</a:t>
            </a:r>
            <a:r>
              <a:rPr lang="es-ES" b="0" dirty="0" smtClean="0"/>
              <a:t> </a:t>
            </a:r>
            <a:r>
              <a:rPr lang="es-ES" b="0" dirty="0" err="1" smtClean="0"/>
              <a:t>tools</a:t>
            </a:r>
            <a:r>
              <a:rPr lang="es-ES" b="0" dirty="0" smtClean="0"/>
              <a:t> </a:t>
            </a:r>
            <a:r>
              <a:rPr lang="es-ES" b="0" dirty="0" err="1" smtClean="0"/>
              <a:t>for</a:t>
            </a:r>
            <a:r>
              <a:rPr lang="es-ES" b="0" dirty="0" smtClean="0"/>
              <a:t> Web – </a:t>
            </a:r>
            <a:r>
              <a:rPr lang="es-ES" b="0" dirty="0" err="1" smtClean="0"/>
              <a:t>based</a:t>
            </a:r>
            <a:r>
              <a:rPr lang="es-ES" b="0" dirty="0" smtClean="0"/>
              <a:t> visual </a:t>
            </a:r>
            <a:r>
              <a:rPr lang="es-ES" b="0" dirty="0" err="1" smtClean="0"/>
              <a:t>analysis</a:t>
            </a:r>
            <a:r>
              <a:rPr lang="es-ES" b="0" dirty="0" smtClean="0"/>
              <a:t> and </a:t>
            </a:r>
            <a:r>
              <a:rPr lang="es-ES" b="0" dirty="0" err="1" smtClean="0"/>
              <a:t>reporting</a:t>
            </a:r>
            <a:r>
              <a:rPr lang="es-ES" b="0" dirty="0"/>
              <a:t>.</a:t>
            </a:r>
            <a:r>
              <a:rPr lang="es-ES" b="0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Goal and Scenarios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439366"/>
          </a:xfrm>
        </p:spPr>
        <p:txBody>
          <a:bodyPr/>
          <a:lstStyle/>
          <a:p>
            <a:pPr algn="just">
              <a:defRPr/>
            </a:pPr>
            <a:r>
              <a:rPr lang="en-US" sz="2400" dirty="0" smtClean="0"/>
              <a:t>Goal: Describe common patterns of visualization applications from Government Data Portals to make them reusable and interoperable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311603" y="2564904"/>
            <a:ext cx="8642350" cy="367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u="sng" dirty="0" smtClean="0"/>
              <a:t>Use case 1</a:t>
            </a:r>
            <a:r>
              <a:rPr lang="en-US" dirty="0" smtClean="0"/>
              <a:t>: “</a:t>
            </a:r>
            <a:r>
              <a:rPr lang="en-US" b="0" i="1" dirty="0" smtClean="0"/>
              <a:t>Give me applications in Government Linked Data platforms in the domain of taxes</a:t>
            </a:r>
            <a:r>
              <a:rPr lang="en-US" dirty="0" smtClean="0"/>
              <a:t>”</a:t>
            </a:r>
          </a:p>
          <a:p>
            <a:r>
              <a:rPr lang="en-US" u="sng" dirty="0" smtClean="0"/>
              <a:t>Use case 2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Find me apps running on Android in </a:t>
            </a:r>
            <a:r>
              <a:rPr lang="en-US" b="0" i="1" dirty="0" smtClean="0">
                <a:hlinkClick r:id="rId3"/>
              </a:rPr>
              <a:t>data.uk.gov</a:t>
            </a:r>
            <a:r>
              <a:rPr lang="en-US" b="0" i="1" dirty="0" smtClean="0"/>
              <a:t> for finding the nearest drugstores</a:t>
            </a:r>
            <a:r>
              <a:rPr lang="en-US" b="0" dirty="0" smtClean="0"/>
              <a:t>”</a:t>
            </a:r>
          </a:p>
          <a:p>
            <a:r>
              <a:rPr lang="en-US" u="sng" dirty="0" smtClean="0"/>
              <a:t>Use case 3</a:t>
            </a:r>
            <a:r>
              <a:rPr lang="en-US" dirty="0" smtClean="0"/>
              <a:t>: </a:t>
            </a:r>
            <a:r>
              <a:rPr lang="en-US" b="0" dirty="0" smtClean="0"/>
              <a:t>“</a:t>
            </a:r>
            <a:r>
              <a:rPr lang="en-US" b="0" i="1" dirty="0" smtClean="0"/>
              <a:t>How many free or inexpensive applications are available using US datasets in Health and Insurance domains</a:t>
            </a:r>
            <a:r>
              <a:rPr lang="en-US" b="0" dirty="0" smtClean="0"/>
              <a:t>”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9516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</a:t>
            </a:r>
            <a:r>
              <a:rPr lang="en-US" dirty="0" smtClean="0"/>
              <a:t>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</a:t>
            </a:fld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11560" y="1052736"/>
            <a:ext cx="8028439" cy="5256584"/>
            <a:chOff x="438559" y="196207"/>
            <a:chExt cx="9644177" cy="5621737"/>
          </a:xfrm>
        </p:grpSpPr>
        <p:grpSp>
          <p:nvGrpSpPr>
            <p:cNvPr id="9" name="Group 8"/>
            <p:cNvGrpSpPr/>
            <p:nvPr/>
          </p:nvGrpSpPr>
          <p:grpSpPr>
            <a:xfrm>
              <a:off x="438559" y="264922"/>
              <a:ext cx="7898002" cy="5553022"/>
              <a:chOff x="438559" y="264922"/>
              <a:chExt cx="7898002" cy="555302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1"/>
                <a:ext cx="1653507" cy="2254742"/>
                <a:chOff x="2894705" y="1241041"/>
                <a:chExt cx="1653507" cy="225474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1"/>
                  <a:ext cx="1653507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0" y="1556791"/>
                  <a:ext cx="1638182" cy="1938992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084168" y="4293096"/>
                <a:ext cx="1584176" cy="1500132"/>
                <a:chOff x="2987824" y="1249015"/>
                <a:chExt cx="1584176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87824" y="1249015"/>
                  <a:ext cx="1584176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87824" y="1548818"/>
                  <a:ext cx="1584176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763687" y="4317812"/>
                <a:ext cx="1424302" cy="1500132"/>
                <a:chOff x="2987823" y="1249015"/>
                <a:chExt cx="1424302" cy="1500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987823" y="1249015"/>
                  <a:ext cx="1424301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987824" y="1548818"/>
                  <a:ext cx="1424301" cy="1200329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38559" y="1659399"/>
                <a:ext cx="1507144" cy="769705"/>
                <a:chOff x="2814823" y="1063590"/>
                <a:chExt cx="1507144" cy="7697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814823" y="1063590"/>
                  <a:ext cx="1507144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814823" y="1371630"/>
                  <a:ext cx="1507144" cy="46166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1" y="2160575"/>
                <a:ext cx="1325774" cy="36571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761811">
                <a:off x="1993961" y="2052408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475838" y="3495783"/>
                <a:ext cx="1773198" cy="82202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016211">
                <a:off x="2454319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068127" y="2526287"/>
                <a:ext cx="1808129" cy="176680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2640315">
                <a:off x="5518949" y="331304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068127" y="2287482"/>
                <a:ext cx="1612250" cy="2388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1206037">
                <a:off x="5274653" y="2175731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</a:t>
            </a:r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of </a:t>
            </a:r>
            <a:r>
              <a:rPr lang="en-US" dirty="0" smtClean="0"/>
              <a:t>DVIA </a:t>
            </a:r>
          </a:p>
          <a:p>
            <a:pPr lvl="1">
              <a:defRPr/>
            </a:pPr>
            <a:r>
              <a:rPr lang="en-US" dirty="0" smtClean="0"/>
              <a:t>Scrap and reconcile data from apps contests:</a:t>
            </a:r>
            <a:br>
              <a:rPr lang="en-US" dirty="0" smtClean="0"/>
            </a:br>
            <a:r>
              <a:rPr lang="en-US" dirty="0" smtClean="0"/>
              <a:t>see the upcoming catalog from </a:t>
            </a:r>
            <a:r>
              <a:rPr lang="en-US" dirty="0" smtClean="0">
                <a:hlinkClick r:id="rId3"/>
              </a:rPr>
              <a:t>Apps4Europe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</a:t>
            </a:r>
            <a:r>
              <a:rPr lang="en-US" dirty="0" err="1" smtClean="0">
                <a:hlinkClick r:id="rId4"/>
              </a:rPr>
              <a:t>Wordpress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uses DVIA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0312" y="980728"/>
            <a:ext cx="1512168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Challenges for Generic Visualizations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107504" y="1052736"/>
            <a:ext cx="4716016" cy="2370667"/>
          </a:xfrm>
        </p:spPr>
      </p:pic>
      <p:sp>
        <p:nvSpPr>
          <p:cNvPr id="5" name="CuadroTexto 4"/>
          <p:cNvSpPr txBox="1"/>
          <p:nvPr/>
        </p:nvSpPr>
        <p:spPr>
          <a:xfrm>
            <a:off x="4716016" y="980728"/>
            <a:ext cx="4392488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 smtClean="0"/>
              <a:t>for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Semantic Web; ask what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Semantic Web can do for you!” (D. </a:t>
            </a:r>
            <a:r>
              <a:rPr lang="en-US" sz="2400" dirty="0" err="1" smtClean="0"/>
              <a:t>Karger</a:t>
            </a:r>
            <a:r>
              <a:rPr lang="en-US" sz="2400" dirty="0" smtClean="0"/>
              <a:t>, MIT CSAIL) –</a:t>
            </a:r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5413118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endParaRPr lang="es-ES" sz="2800" dirty="0" smtClean="0"/>
          </a:p>
          <a:p>
            <a:r>
              <a:rPr lang="es-ES" sz="2800" dirty="0" err="1" smtClean="0"/>
              <a:t>InfoVis</a:t>
            </a:r>
            <a:r>
              <a:rPr lang="es-ES" sz="2800" dirty="0" smtClean="0"/>
              <a:t> </a:t>
            </a:r>
            <a:r>
              <a:rPr lang="es-ES" sz="2800" dirty="0" err="1" smtClean="0"/>
              <a:t>tools</a:t>
            </a:r>
            <a:r>
              <a:rPr lang="es-ES" sz="2800" dirty="0" smtClean="0"/>
              <a:t> 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888468"/>
            <a:ext cx="2520280" cy="33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1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/>
              <a:t>Modeling, Interconnecting and</a:t>
            </a:r>
          </a:p>
          <a:p>
            <a:pPr marL="0" indent="0" algn="ctr">
              <a:buNone/>
            </a:pPr>
            <a:r>
              <a:rPr lang="en-US" sz="6400" dirty="0"/>
              <a:t> </a:t>
            </a:r>
            <a:r>
              <a:rPr lang="en-US" sz="6400" dirty="0" smtClean="0"/>
              <a:t>  Generating </a:t>
            </a:r>
            <a:r>
              <a:rPr lang="en-US" sz="6400" dirty="0" err="1"/>
              <a:t>Geodata</a:t>
            </a:r>
            <a:r>
              <a:rPr lang="en-US" sz="6400" dirty="0"/>
              <a:t> on the Web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dirty="0"/>
              <a:t>associated to visual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Build on top of RDF standards </a:t>
            </a:r>
            <a:endParaRPr lang="en-US" dirty="0"/>
          </a:p>
          <a:p>
            <a:pPr lvl="1"/>
            <a:r>
              <a:rPr lang="en-US" sz="2600" dirty="0" smtClean="0"/>
              <a:t>e.g., SPARQL queries ; Semantic Web technologies</a:t>
            </a:r>
            <a:endParaRPr lang="en-US" sz="2600" dirty="0"/>
          </a:p>
          <a:p>
            <a:r>
              <a:rPr lang="en-US" sz="3000" dirty="0" smtClean="0"/>
              <a:t>Reuse existing Visualization libraries</a:t>
            </a:r>
          </a:p>
          <a:p>
            <a:pPr lvl="1"/>
            <a:r>
              <a:rPr lang="en-US" sz="2600" dirty="0"/>
              <a:t>e</a:t>
            </a:r>
            <a:r>
              <a:rPr lang="en-US" sz="2600" dirty="0" smtClean="0"/>
              <a:t>.g., Google Maps, Google Charts, D3.js, etc.</a:t>
            </a:r>
          </a:p>
          <a:p>
            <a:r>
              <a:rPr lang="en-US" dirty="0" smtClean="0"/>
              <a:t>Input: Datasets published as LOD</a:t>
            </a:r>
          </a:p>
          <a:p>
            <a:r>
              <a:rPr lang="en-US" dirty="0" smtClean="0"/>
              <a:t>Reuse Information Visualization Taxonomy </a:t>
            </a:r>
          </a:p>
          <a:p>
            <a:r>
              <a:rPr lang="en-US" dirty="0" smtClean="0"/>
              <a:t>Target to non “RDF/</a:t>
            </a:r>
            <a:r>
              <a:rPr lang="en-US" dirty="0"/>
              <a:t>SPARQL speakers”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Unveil main facets of the visualizations</a:t>
            </a:r>
          </a:p>
          <a:p>
            <a:pPr lvl="1"/>
            <a:r>
              <a:rPr lang="en-US" sz="2600" dirty="0" smtClean="0"/>
              <a:t>Condition the type of visual elements</a:t>
            </a:r>
            <a:endParaRPr lang="en-US" sz="26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Disambiguating Vocabulary Prefixes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4" y="1628800"/>
            <a:ext cx="4579916" cy="4228065"/>
          </a:xfrm>
        </p:spPr>
      </p:pic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54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/>
              <a:t>Deontic logic 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LIVE Framework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179512" y="5877272"/>
            <a:ext cx="8175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r>
              <a:rPr lang="es-ES" sz="1100" b="1" i="1" dirty="0" err="1"/>
              <a:t>Anja</a:t>
            </a:r>
            <a:r>
              <a:rPr lang="es-ES" sz="1100" b="1" i="1" dirty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251520" y="5589240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6474271" cy="4238475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980728"/>
            <a:ext cx="3035988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*all* 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64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900113" y="6524625"/>
            <a:ext cx="1079500" cy="196850"/>
          </a:xfrm>
        </p:spPr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89713" y="6524625"/>
            <a:ext cx="719137" cy="19685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051050" y="6524625"/>
            <a:ext cx="4464050" cy="217488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7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etc.</a:t>
            </a:r>
          </a:p>
          <a:p>
            <a:r>
              <a:rPr lang="en-US" sz="2400" dirty="0" smtClean="0"/>
              <a:t>Situation:</a:t>
            </a:r>
          </a:p>
          <a:p>
            <a:pPr lvl="1"/>
            <a:r>
              <a:rPr lang="en-US" sz="2000" dirty="0" smtClean="0"/>
              <a:t>Several hundred Geographical Coordinate Systems </a:t>
            </a:r>
            <a:br>
              <a:rPr lang="en-US" sz="2000" dirty="0" smtClean="0"/>
            </a:br>
            <a:r>
              <a:rPr lang="en-US" sz="2000" dirty="0" smtClean="0"/>
              <a:t>(WGS84, ETRS89, etc.)</a:t>
            </a:r>
          </a:p>
          <a:p>
            <a:pPr lvl="1"/>
            <a:r>
              <a:rPr lang="en-US" sz="2000" dirty="0" smtClean="0"/>
              <a:t>Several thousands Projected Coordinate Systems</a:t>
            </a:r>
            <a:br>
              <a:rPr lang="en-US" sz="2000" dirty="0" smtClean="0"/>
            </a:br>
            <a:r>
              <a:rPr lang="en-US" sz="2000" dirty="0" smtClean="0"/>
              <a:t>(UTM, Lambert93, etc.), </a:t>
            </a:r>
            <a:r>
              <a:rPr lang="en-US" sz="2000" dirty="0" smtClean="0">
                <a:hlinkClick r:id="rId2"/>
              </a:rPr>
              <a:t>http://resources.esri.com/help/9.3/arcgisserver/apis/rest/pcs.html</a:t>
            </a:r>
            <a:r>
              <a:rPr lang="en-US" sz="1800" dirty="0" smtClean="0"/>
              <a:t> 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0758" y="3426181"/>
            <a:ext cx="4653730" cy="29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Tooling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CRSs 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4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r>
              <a:rPr lang="en-US" sz="2400" dirty="0" smtClean="0"/>
              <a:t>Contribution: a web based </a:t>
            </a:r>
            <a:r>
              <a:rPr lang="en-US" sz="2400" dirty="0"/>
              <a:t>service to perform conversion between various CRSs. </a:t>
            </a:r>
            <a:endParaRPr lang="en-US" sz="2400" dirty="0" smtClean="0"/>
          </a:p>
          <a:p>
            <a:pPr lvl="1"/>
            <a:r>
              <a:rPr lang="en-US" sz="2000" dirty="0"/>
              <a:t>The integration of such a converter can ease the process of the </a:t>
            </a:r>
            <a:r>
              <a:rPr lang="en-US" sz="2000" dirty="0" smtClean="0"/>
              <a:t>publishing different </a:t>
            </a:r>
            <a:r>
              <a:rPr lang="en-US" sz="2000" dirty="0"/>
              <a:t>types of geometries on the web regardless of their </a:t>
            </a:r>
            <a:r>
              <a:rPr lang="en-US" sz="2000" dirty="0" smtClean="0"/>
              <a:t>Coordinates systems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56843</TotalTime>
  <Words>5796</Words>
  <Application>Microsoft Macintosh PowerPoint</Application>
  <PresentationFormat>Presentación en pantalla (4:3)</PresentationFormat>
  <Paragraphs>937</Paragraphs>
  <Slides>67</Slides>
  <Notes>49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Government Linked Data on the Semantic Web</vt:lpstr>
      <vt:lpstr>Outline</vt:lpstr>
      <vt:lpstr>Research Questions</vt:lpstr>
      <vt:lpstr>Part 1</vt:lpstr>
      <vt:lpstr>Geospatial data: why it matters?</vt:lpstr>
      <vt:lpstr>GeoData on the LOD Cloud</vt:lpstr>
      <vt:lpstr>French IGN- Reference Geodata</vt:lpstr>
      <vt:lpstr>Coordinate Reference Systems (CRS)</vt:lpstr>
      <vt:lpstr>Current Tooling and Limitations</vt:lpstr>
      <vt:lpstr>Developing a REST converter service</vt:lpstr>
      <vt:lpstr>Vocabularies for Modeling Features (1/2)</vt:lpstr>
      <vt:lpstr>Vocabularies for Modeling Features (2/2)</vt:lpstr>
      <vt:lpstr>Modeling Geometry </vt:lpstr>
      <vt:lpstr>Reusing Existing Ontologies (GeOnto)</vt:lpstr>
      <vt:lpstr>Aligning GeOnto with existing Ontologies</vt:lpstr>
      <vt:lpstr>Alignment Process (GeoNames)– Results</vt:lpstr>
      <vt:lpstr>CheckList for vocabulary modeling</vt:lpstr>
      <vt:lpstr>Vocabulary for Geometry</vt:lpstr>
      <vt:lpstr>Associating CRS to Geometries</vt:lpstr>
      <vt:lpstr>Overview of the Geo-vocabularies</vt:lpstr>
      <vt:lpstr>Datalift: A tool for publishing LinkedData</vt:lpstr>
      <vt:lpstr>GEOFLA®: French Administrative Dataset</vt:lpstr>
      <vt:lpstr>French Reference Geodata Mappings</vt:lpstr>
      <vt:lpstr>French Open Addresses in RDF Mappings</vt:lpstr>
      <vt:lpstr>Contribution to the LOD Cloud (FrLOD)</vt:lpstr>
      <vt:lpstr>Part Two</vt:lpstr>
      <vt:lpstr>Why visualizations matter?</vt:lpstr>
      <vt:lpstr>Goal and Scenarios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Challenges for Generic Visualizations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LIVE Framework</vt:lpstr>
      <vt:lpstr>The Logic</vt:lpstr>
      <vt:lpstr>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678</cp:revision>
  <cp:lastPrinted>2012-03-20T09:35:21Z</cp:lastPrinted>
  <dcterms:created xsi:type="dcterms:W3CDTF">2011-10-20T08:47:25Z</dcterms:created>
  <dcterms:modified xsi:type="dcterms:W3CDTF">2015-03-25T20:00:53Z</dcterms:modified>
  <cp:category>Linked Data;IGN;geodata</cp:category>
</cp:coreProperties>
</file>